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lear Sans Regular Bold" panose="020B0604020202020204" charset="0"/>
      <p:regular r:id="rId14"/>
    </p:embeddedFont>
    <p:embeddedFont>
      <p:font typeface="DM Sans" pitchFamily="2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303" autoAdjust="0"/>
    <p:restoredTop sz="73077" autoAdjust="0"/>
  </p:normalViewPr>
  <p:slideViewPr>
    <p:cSldViewPr>
      <p:cViewPr varScale="1">
        <p:scale>
          <a:sx n="40" d="100"/>
          <a:sy n="40" d="100"/>
        </p:scale>
        <p:origin x="268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'Top 5 Categories'!$B$1</c:f>
              <c:strCache>
                <c:ptCount val="1"/>
                <c:pt idx="0">
                  <c:v>Aggregate Score</c:v>
                </c:pt>
              </c:strCache>
            </c:strRef>
          </c:tx>
          <c:spPr>
            <a:solidFill>
              <a:srgbClr val="890CD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G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'Top 5 Categories'!$A$2:$A$6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'Top 5 Categories'!$B$2:$B$6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68-40AD-BC2C-E2F91807B18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12722559"/>
        <c:axId val="1288303791"/>
      </c:barChart>
      <c:catAx>
        <c:axId val="812722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GH"/>
          </a:p>
        </c:txPr>
        <c:crossAx val="1288303791"/>
        <c:crosses val="autoZero"/>
        <c:auto val="1"/>
        <c:lblAlgn val="ctr"/>
        <c:lblOffset val="100"/>
        <c:noMultiLvlLbl val="0"/>
      </c:catAx>
      <c:valAx>
        <c:axId val="12883037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GH"/>
          </a:p>
        </c:txPr>
        <c:crossAx val="812722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GH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'Top 5 Categories'!$B$1</c:f>
              <c:strCache>
                <c:ptCount val="1"/>
                <c:pt idx="0">
                  <c:v>Aggregate Score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150-46CA-9943-4144276A8E9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150-46CA-9943-4144276A8E9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150-46CA-9943-4144276A8E9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C150-46CA-9943-4144276A8E9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C150-46CA-9943-4144276A8E90}"/>
              </c:ext>
            </c:extLst>
          </c:dPt>
          <c:dLbls>
            <c:dLbl>
              <c:idx val="0"/>
              <c:numFmt formatCode="0.0%" sourceLinked="0"/>
              <c:spPr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GH"/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C150-46CA-9943-4144276A8E90}"/>
                </c:ext>
              </c:extLst>
            </c:dLbl>
            <c:dLbl>
              <c:idx val="1"/>
              <c:numFmt formatCode="0.0%" sourceLinked="0"/>
              <c:spPr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GH"/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C150-46CA-9943-4144276A8E90}"/>
                </c:ext>
              </c:extLst>
            </c:dLbl>
            <c:dLbl>
              <c:idx val="2"/>
              <c:numFmt formatCode="0.0%" sourceLinked="0"/>
              <c:spPr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GH"/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C150-46CA-9943-4144276A8E90}"/>
                </c:ext>
              </c:extLst>
            </c:dLbl>
            <c:dLbl>
              <c:idx val="3"/>
              <c:numFmt formatCode="0.0%" sourceLinked="0"/>
              <c:spPr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GH"/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C150-46CA-9943-4144276A8E90}"/>
                </c:ext>
              </c:extLst>
            </c:dLbl>
            <c:dLbl>
              <c:idx val="4"/>
              <c:numFmt formatCode="0.0%" sourceLinked="0"/>
              <c:spPr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GH"/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C150-46CA-9943-4144276A8E90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GH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'Top 5 Categories'!$A$2:$A$6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'Top 5 Categories'!$B$2:$B$6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150-46CA-9943-4144276A8E90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GH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[Cleaned and Merged Data.xlsx]Month with Most Posts!PivotTable3</c:name>
    <c:fmtId val="-1"/>
  </c:pivotSource>
  <c:chart>
    <c:autoTitleDeleted val="1"/>
    <c:pivotFmts>
      <c:pivotFmt>
        <c:idx val="0"/>
        <c:spPr>
          <a:solidFill>
            <a:srgbClr val="890CD6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rgbClr val="890CD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H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890CD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H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'Month with Most Posts'!$B$3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890CD6"/>
            </a:solidFill>
            <a:ln>
              <a:noFill/>
            </a:ln>
            <a:effectLst/>
          </c:spPr>
          <c:invertIfNegative val="0"/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2.4673938813363785E-2"/>
                      <c:h val="2.46208314330430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53EC-477B-AC3B-4CCFDDDC4647}"/>
                </c:ext>
              </c:extLst>
            </c:dLbl>
            <c:dLbl>
              <c:idx val="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2.4673938813363785E-2"/>
                      <c:h val="2.46208314330430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53EC-477B-AC3B-4CCFDDDC4647}"/>
                </c:ext>
              </c:extLst>
            </c:dLbl>
            <c:dLbl>
              <c:idx val="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2.4673938813363785E-2"/>
                      <c:h val="2.46208314330430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53EC-477B-AC3B-4CCFDDDC4647}"/>
                </c:ext>
              </c:extLst>
            </c:dLbl>
            <c:dLbl>
              <c:idx val="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2.4673938813363785E-2"/>
                      <c:h val="2.46208314330430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53EC-477B-AC3B-4CCFDDDC4647}"/>
                </c:ext>
              </c:extLst>
            </c:dLbl>
            <c:dLbl>
              <c:idx val="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2.4673938813363785E-2"/>
                      <c:h val="2.46208314330430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53EC-477B-AC3B-4CCFDDDC4647}"/>
                </c:ext>
              </c:extLst>
            </c:dLbl>
            <c:dLbl>
              <c:idx val="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2.4673938813363785E-2"/>
                      <c:h val="2.46208314330430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53EC-477B-AC3B-4CCFDDDC4647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2.4673938813363785E-2"/>
                      <c:h val="2.46208314330430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53EC-477B-AC3B-4CCFDDDC4647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2.4673938813363785E-2"/>
                      <c:h val="2.46208314330430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53EC-477B-AC3B-4CCFDDDC4647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2.4673938813363785E-2"/>
                      <c:h val="2.46208314330430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8-53EC-477B-AC3B-4CCFDDDC4647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2.4673938813363785E-2"/>
                      <c:h val="2.46208314330430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53EC-477B-AC3B-4CCFDDDC4647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2.4673938813363785E-2"/>
                      <c:h val="2.46208314330430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A-53EC-477B-AC3B-4CCFDDDC4647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2.4673938813363785E-2"/>
                      <c:h val="2.46208314330430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B-53EC-477B-AC3B-4CCFDDDC464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G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'Month with Most Posts'!$A$4:$A$16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'Month with Most Posts'!$B$4:$B$16</c:f>
              <c:numCache>
                <c:formatCode>General</c:formatCode>
                <c:ptCount val="12"/>
                <c:pt idx="0">
                  <c:v>2126</c:v>
                </c:pt>
                <c:pt idx="1">
                  <c:v>1914</c:v>
                </c:pt>
                <c:pt idx="2">
                  <c:v>2012</c:v>
                </c:pt>
                <c:pt idx="3">
                  <c:v>1974</c:v>
                </c:pt>
                <c:pt idx="4">
                  <c:v>2138</c:v>
                </c:pt>
                <c:pt idx="5">
                  <c:v>2021</c:v>
                </c:pt>
                <c:pt idx="6">
                  <c:v>2070</c:v>
                </c:pt>
                <c:pt idx="7">
                  <c:v>2114</c:v>
                </c:pt>
                <c:pt idx="8">
                  <c:v>2022</c:v>
                </c:pt>
                <c:pt idx="9">
                  <c:v>2056</c:v>
                </c:pt>
                <c:pt idx="10">
                  <c:v>2034</c:v>
                </c:pt>
                <c:pt idx="11">
                  <c:v>2092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F0-4CAA-96C4-A5DB38937FA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overlap val="-25"/>
        <c:axId val="1462254351"/>
        <c:axId val="1296141199"/>
      </c:barChart>
      <c:catAx>
        <c:axId val="14622543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GH"/>
          </a:p>
        </c:txPr>
        <c:crossAx val="1296141199"/>
        <c:crosses val="autoZero"/>
        <c:auto val="1"/>
        <c:lblAlgn val="ctr"/>
        <c:lblOffset val="100"/>
        <c:noMultiLvlLbl val="0"/>
      </c:catAx>
      <c:valAx>
        <c:axId val="1296141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GH"/>
          </a:p>
        </c:txPr>
        <c:crossAx val="14622543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G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GH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8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345403" y="1591471"/>
            <a:ext cx="7858476" cy="7207270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1133124" y="3616598"/>
            <a:ext cx="7371798" cy="2846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9600" b="1" spc="-10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SOCIAL </a:t>
            </a:r>
          </a:p>
          <a:p>
            <a:pPr algn="ctr">
              <a:lnSpc>
                <a:spcPts val="11059"/>
              </a:lnSpc>
            </a:pPr>
            <a:r>
              <a:rPr lang="en-US" sz="9600" b="1" spc="-10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BUZZ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+mj-lt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150A57A-AE93-2308-A184-3B0361262E39}"/>
              </a:ext>
            </a:extLst>
          </p:cNvPr>
          <p:cNvSpPr txBox="1"/>
          <p:nvPr/>
        </p:nvSpPr>
        <p:spPr>
          <a:xfrm>
            <a:off x="11277600" y="606641"/>
            <a:ext cx="5258367" cy="8586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</a:t>
            </a:r>
          </a:p>
          <a:p>
            <a:endParaRPr lang="en-US" sz="2400" dirty="0"/>
          </a:p>
          <a:p>
            <a:r>
              <a:rPr lang="en-US" sz="2400" dirty="0"/>
              <a:t>Animals and Science are the two most popular categories of content, showing that people enjoy “real-life” and “factual” content the most.</a:t>
            </a:r>
          </a:p>
          <a:p>
            <a:endParaRPr lang="en-US" sz="2400" dirty="0"/>
          </a:p>
          <a:p>
            <a:r>
              <a:rPr lang="en-US" sz="2400" dirty="0"/>
              <a:t>INSIGHT</a:t>
            </a:r>
          </a:p>
          <a:p>
            <a:endParaRPr lang="en-US" sz="2400" dirty="0"/>
          </a:p>
          <a:p>
            <a:r>
              <a:rPr lang="en-US" sz="2400" dirty="0"/>
              <a:t>Food is a common theme with the top 5 categories with “Healthy Eating” ranking the highest. This may give an indication to the audience within your user base. This insight can be used to create a campaign and work with healthy eating brands to boost user engagement.</a:t>
            </a:r>
          </a:p>
          <a:p>
            <a:endParaRPr lang="en-US" sz="2400" dirty="0"/>
          </a:p>
          <a:p>
            <a:r>
              <a:rPr lang="en-US" sz="2400" dirty="0"/>
              <a:t>NEXT STEPS</a:t>
            </a:r>
          </a:p>
          <a:p>
            <a:endParaRPr lang="en-US" sz="2400" dirty="0"/>
          </a:p>
          <a:p>
            <a:r>
              <a:rPr lang="en-US" sz="2400" dirty="0"/>
              <a:t>This ad-hoc analysis is insightful, but it’s time to take this analysis into large scale production for real-time understanding of your business.</a:t>
            </a:r>
            <a:endParaRPr lang="en-GH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34200" y="5490780"/>
            <a:ext cx="5385738" cy="434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b="1" spc="-80" dirty="0">
                <a:solidFill>
                  <a:srgbClr val="FFFFFF"/>
                </a:solidFill>
                <a:latin typeface="+mj-lt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5786276"/>
            <a:chOff x="0" y="0"/>
            <a:chExt cx="11564591" cy="7715033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+mj-lt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54168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71500" indent="-571500">
                <a:buFont typeface="Wingdings" panose="05000000000000000000" pitchFamily="2" charset="2"/>
                <a:buChar char="q"/>
              </a:pPr>
              <a:r>
                <a:rPr lang="en-US" sz="4400" spc="-19" dirty="0">
                  <a:solidFill>
                    <a:srgbClr val="000000"/>
                  </a:solidFill>
                </a:rPr>
                <a:t>Project recap</a:t>
              </a:r>
            </a:p>
            <a:p>
              <a:pPr marL="571500" indent="-571500">
                <a:buFont typeface="Wingdings" panose="05000000000000000000" pitchFamily="2" charset="2"/>
                <a:buChar char="q"/>
              </a:pPr>
              <a:r>
                <a:rPr lang="en-US" sz="4400" spc="-19" dirty="0">
                  <a:solidFill>
                    <a:srgbClr val="000000"/>
                  </a:solidFill>
                </a:rPr>
                <a:t>Problem</a:t>
              </a:r>
            </a:p>
            <a:p>
              <a:pPr marL="571500" indent="-571500">
                <a:buFont typeface="Wingdings" panose="05000000000000000000" pitchFamily="2" charset="2"/>
                <a:buChar char="q"/>
              </a:pPr>
              <a:r>
                <a:rPr lang="en-US" sz="4400" spc="-19" dirty="0">
                  <a:solidFill>
                    <a:srgbClr val="000000"/>
                  </a:solidFill>
                </a:rPr>
                <a:t>The Analytics team</a:t>
              </a:r>
            </a:p>
            <a:p>
              <a:pPr marL="571500" indent="-571500">
                <a:buFont typeface="Wingdings" panose="05000000000000000000" pitchFamily="2" charset="2"/>
                <a:buChar char="q"/>
              </a:pPr>
              <a:r>
                <a:rPr lang="en-US" sz="4400" spc="-19" dirty="0">
                  <a:solidFill>
                    <a:srgbClr val="000000"/>
                  </a:solidFill>
                </a:rPr>
                <a:t>Process</a:t>
              </a:r>
            </a:p>
            <a:p>
              <a:pPr marL="571500" indent="-571500">
                <a:buFont typeface="Wingdings" panose="05000000000000000000" pitchFamily="2" charset="2"/>
                <a:buChar char="q"/>
              </a:pPr>
              <a:r>
                <a:rPr lang="en-US" sz="4400" spc="-19" dirty="0">
                  <a:solidFill>
                    <a:srgbClr val="000000"/>
                  </a:solidFill>
                </a:rPr>
                <a:t>Insights</a:t>
              </a:r>
            </a:p>
            <a:p>
              <a:pPr marL="571500" indent="-571500">
                <a:buFont typeface="Wingdings" panose="05000000000000000000" pitchFamily="2" charset="2"/>
                <a:buChar char="q"/>
              </a:pPr>
              <a:r>
                <a:rPr lang="en-US" sz="4400" spc="-19" dirty="0">
                  <a:solidFill>
                    <a:srgbClr val="000000"/>
                  </a:solidFill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5334000" y="1866900"/>
            <a:ext cx="11049000" cy="5818421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pPr marL="273050" lvl="1" indent="184150" algn="just"/>
            <a:endParaRPr lang="en-US" sz="3100" dirty="0"/>
          </a:p>
          <a:p>
            <a:pPr marL="273050" lvl="1" indent="184150"/>
            <a:endParaRPr lang="en-US" sz="3100" dirty="0"/>
          </a:p>
          <a:p>
            <a:pPr marL="2559050" lvl="5" indent="-457200">
              <a:buFont typeface="Wingdings" panose="05000000000000000000" pitchFamily="2" charset="2"/>
              <a:buChar char="q"/>
            </a:pPr>
            <a:r>
              <a:rPr lang="en-US" sz="2600" dirty="0"/>
              <a:t>Social Buzz is a company in San Francisco specializing  in the social media and content creation industry since 2010. </a:t>
            </a:r>
          </a:p>
          <a:p>
            <a:pPr marL="730250" lvl="1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559050" lvl="5" indent="-457200">
              <a:buFont typeface="Wingdings" panose="05000000000000000000" pitchFamily="2" charset="2"/>
              <a:buChar char="q"/>
            </a:pPr>
            <a:r>
              <a:rPr lang="en-US" sz="2600" dirty="0"/>
              <a:t>Over the past 5 years, Social Buzz has scaled quicker than anticipated, reaching over 500 million active users each month, and needs to adapt quickly to its global scale. </a:t>
            </a:r>
          </a:p>
          <a:p>
            <a:pPr marL="273050" lvl="1" indent="184150"/>
            <a:endParaRPr lang="en-US" sz="2600" dirty="0"/>
          </a:p>
          <a:p>
            <a:pPr marL="2444750" lvl="5" indent="-342900">
              <a:buFont typeface="Wingdings" panose="05000000000000000000" pitchFamily="2" charset="2"/>
              <a:buChar char="q"/>
            </a:pPr>
            <a:r>
              <a:rPr lang="en-US" sz="2600" dirty="0"/>
              <a:t> Accenture has begun a 3 month initial project that encapsulates the following tasks: </a:t>
            </a:r>
          </a:p>
          <a:p>
            <a:pPr marL="2559050" lvl="6" indent="184150">
              <a:buFont typeface="Arial" panose="020B0604020202020204" pitchFamily="34" charset="0"/>
              <a:buChar char="•"/>
            </a:pPr>
            <a:r>
              <a:rPr lang="en-US" sz="2600" dirty="0"/>
              <a:t>An audit of Social Buzz’s big data practice.</a:t>
            </a:r>
          </a:p>
          <a:p>
            <a:pPr marL="2559050" lvl="6" indent="184150">
              <a:buFont typeface="Arial" panose="020B0604020202020204" pitchFamily="34" charset="0"/>
              <a:buChar char="•"/>
            </a:pPr>
            <a:r>
              <a:rPr lang="en-US" sz="2600" dirty="0"/>
              <a:t>Recommendations for a successful IPO.</a:t>
            </a:r>
          </a:p>
          <a:p>
            <a:pPr marL="2559050" lvl="6" indent="184150">
              <a:buFont typeface="Arial" panose="020B0604020202020204" pitchFamily="34" charset="0"/>
              <a:buChar char="•"/>
            </a:pPr>
            <a:r>
              <a:rPr lang="en-US" sz="2600" dirty="0"/>
              <a:t>An analysis to highlight Social Buzz’s top 5 most popular 	categories of 	content.</a:t>
            </a:r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      </a:t>
            </a:r>
            <a:endParaRPr lang="en-GH" sz="3200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380998" y="1485900"/>
            <a:ext cx="6781801" cy="6705599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512336" y="3706205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+mj-lt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2" name="AutoShape 31">
            <a:extLst>
              <a:ext uri="{FF2B5EF4-FFF2-40B4-BE49-F238E27FC236}">
                <a16:creationId xmlns:a16="http://schemas.microsoft.com/office/drawing/2014/main" id="{3D797F14-C41C-86D3-FD21-A171FF6921EA}"/>
              </a:ext>
            </a:extLst>
          </p:cNvPr>
          <p:cNvSpPr/>
          <p:nvPr/>
        </p:nvSpPr>
        <p:spPr>
          <a:xfrm>
            <a:off x="1650736" y="4819939"/>
            <a:ext cx="7454817" cy="4910248"/>
          </a:xfrm>
          <a:prstGeom prst="rect">
            <a:avLst/>
          </a:prstGeom>
          <a:noFill/>
        </p:spPr>
        <p:txBody>
          <a:bodyPr/>
          <a:lstStyle/>
          <a:p>
            <a:pPr algn="r"/>
            <a:r>
              <a:rPr lang="en-US" dirty="0"/>
              <a:t>                                                                </a:t>
            </a:r>
          </a:p>
          <a:p>
            <a:pPr marL="730250" lvl="2"/>
            <a:r>
              <a:rPr lang="en-US" sz="3200" dirty="0">
                <a:solidFill>
                  <a:schemeClr val="bg1"/>
                </a:solidFill>
              </a:rPr>
              <a:t>Over </a:t>
            </a:r>
            <a:r>
              <a:rPr lang="en-US" sz="3200" b="1" dirty="0">
                <a:solidFill>
                  <a:schemeClr val="bg1"/>
                </a:solidFill>
              </a:rPr>
              <a:t>100 000</a:t>
            </a:r>
            <a:r>
              <a:rPr lang="en-US" sz="3200" dirty="0">
                <a:solidFill>
                  <a:schemeClr val="bg1"/>
                </a:solidFill>
              </a:rPr>
              <a:t> posts per day</a:t>
            </a:r>
          </a:p>
          <a:p>
            <a:pPr marL="730250" lvl="2"/>
            <a:endParaRPr lang="en-US" sz="3200" dirty="0">
              <a:solidFill>
                <a:schemeClr val="bg1"/>
              </a:solidFill>
            </a:endParaRPr>
          </a:p>
          <a:p>
            <a:pPr marL="730250" lvl="2"/>
            <a:r>
              <a:rPr lang="en-US" sz="3200" b="1" dirty="0">
                <a:solidFill>
                  <a:schemeClr val="bg1"/>
                </a:solidFill>
              </a:rPr>
              <a:t>36 500 000</a:t>
            </a:r>
            <a:r>
              <a:rPr lang="en-US" sz="3200" dirty="0">
                <a:solidFill>
                  <a:schemeClr val="bg1"/>
                </a:solidFill>
              </a:rPr>
              <a:t> pieces of content per year</a:t>
            </a:r>
          </a:p>
          <a:p>
            <a:pPr marL="730250" lvl="2"/>
            <a:endParaRPr lang="en-US" sz="3200" dirty="0">
              <a:solidFill>
                <a:schemeClr val="bg1"/>
              </a:solidFill>
            </a:endParaRPr>
          </a:p>
          <a:p>
            <a:pPr marL="730250" lvl="2"/>
            <a:r>
              <a:rPr lang="en-US" sz="3200" dirty="0">
                <a:solidFill>
                  <a:schemeClr val="bg1"/>
                </a:solidFill>
              </a:rPr>
              <a:t>How can Social Buzz capitalize on this?</a:t>
            </a:r>
          </a:p>
          <a:p>
            <a:pPr marL="730250" lvl="2"/>
            <a:endParaRPr lang="en-US" sz="3200" dirty="0">
              <a:solidFill>
                <a:schemeClr val="bg1"/>
              </a:solidFill>
            </a:endParaRPr>
          </a:p>
          <a:p>
            <a:pPr marL="730250" lvl="2"/>
            <a:r>
              <a:rPr lang="en-US" sz="3200" dirty="0">
                <a:solidFill>
                  <a:schemeClr val="bg1"/>
                </a:solidFill>
              </a:rPr>
              <a:t>An analysis to highlight Social Buzz’s top 5 most popular categories of content.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+mj-lt"/>
              </a:rPr>
              <a:t>Problem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65217" y="6973571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38683" y="988138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+mj-lt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A711480-D183-4A5F-B6BA-7C64D3B2A614}"/>
              </a:ext>
            </a:extLst>
          </p:cNvPr>
          <p:cNvSpPr txBox="1"/>
          <p:nvPr/>
        </p:nvSpPr>
        <p:spPr>
          <a:xfrm>
            <a:off x="14293092" y="1620541"/>
            <a:ext cx="30805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rgbClr val="000000"/>
                </a:solidFill>
                <a:effectLst/>
                <a:latin typeface="DM Sans" panose="020F0502020204030204" pitchFamily="2" charset="0"/>
              </a:rPr>
              <a:t>Andrew Fleming </a:t>
            </a:r>
            <a:r>
              <a:rPr lang="en-US" sz="2400" i="0" dirty="0">
                <a:solidFill>
                  <a:srgbClr val="000000"/>
                </a:solidFill>
                <a:effectLst/>
                <a:latin typeface="DM Sans" panose="020F0502020204030204" pitchFamily="2" charset="0"/>
              </a:rPr>
              <a:t>Chief Technical Architect</a:t>
            </a:r>
            <a:endParaRPr lang="en-GH" sz="2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8B0C77F-7D5C-E657-AD72-73CEFD96DD54}"/>
              </a:ext>
            </a:extLst>
          </p:cNvPr>
          <p:cNvSpPr txBox="1"/>
          <p:nvPr/>
        </p:nvSpPr>
        <p:spPr>
          <a:xfrm>
            <a:off x="14338559" y="4463449"/>
            <a:ext cx="3080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rgbClr val="000000"/>
                </a:solidFill>
                <a:effectLst/>
                <a:latin typeface="DM Sans" panose="020F0502020204030204" pitchFamily="2" charset="0"/>
              </a:rPr>
              <a:t>Marcus 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DM Sans" panose="020F0502020204030204" pitchFamily="2" charset="0"/>
              </a:rPr>
              <a:t>Rompton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DM Sans" panose="020F0502020204030204" pitchFamily="2" charset="0"/>
              </a:rPr>
              <a:t>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DM Sans" panose="020F0502020204030204" pitchFamily="2" charset="0"/>
              </a:rPr>
              <a:t>Senior Principle</a:t>
            </a:r>
            <a:endParaRPr lang="en-GH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3098E4D-326C-D58B-904E-8000F48DC32A}"/>
              </a:ext>
            </a:extLst>
          </p:cNvPr>
          <p:cNvSpPr txBox="1"/>
          <p:nvPr/>
        </p:nvSpPr>
        <p:spPr>
          <a:xfrm>
            <a:off x="14359341" y="7563488"/>
            <a:ext cx="3080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DM Sans" panose="020F0502020204030204" pitchFamily="2" charset="0"/>
              </a:rPr>
              <a:t>Patience Anipa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DM Sans" panose="020F0502020204030204" pitchFamily="2" charset="0"/>
              </a:rPr>
              <a:t>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DM Sans" panose="020F0502020204030204" pitchFamily="2" charset="0"/>
              </a:rPr>
              <a:t>Data Analyst</a:t>
            </a:r>
            <a:endParaRPr lang="en-GH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+mj-lt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37BBD4-ACF8-B17C-518C-ADB0638AB146}"/>
              </a:ext>
            </a:extLst>
          </p:cNvPr>
          <p:cNvSpPr txBox="1"/>
          <p:nvPr/>
        </p:nvSpPr>
        <p:spPr>
          <a:xfrm>
            <a:off x="4267199" y="1284816"/>
            <a:ext cx="50572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Data Understanding</a:t>
            </a:r>
            <a:endParaRPr lang="en-GH" sz="4000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A0EF9BC-8D42-0D9C-F4ED-04605A357451}"/>
              </a:ext>
            </a:extLst>
          </p:cNvPr>
          <p:cNvSpPr txBox="1"/>
          <p:nvPr/>
        </p:nvSpPr>
        <p:spPr>
          <a:xfrm>
            <a:off x="6280467" y="2848774"/>
            <a:ext cx="50572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Data Cleaning</a:t>
            </a:r>
            <a:endParaRPr lang="en-GH" sz="40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F7B008B-9B83-295A-A25E-80A287A47096}"/>
              </a:ext>
            </a:extLst>
          </p:cNvPr>
          <p:cNvSpPr txBox="1"/>
          <p:nvPr/>
        </p:nvSpPr>
        <p:spPr>
          <a:xfrm>
            <a:off x="8133143" y="4368455"/>
            <a:ext cx="50572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Data Modelling</a:t>
            </a:r>
            <a:endParaRPr lang="en-GH" sz="4000" b="1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069EF10-EE80-3D99-52C4-625C94A8360D}"/>
              </a:ext>
            </a:extLst>
          </p:cNvPr>
          <p:cNvSpPr txBox="1"/>
          <p:nvPr/>
        </p:nvSpPr>
        <p:spPr>
          <a:xfrm>
            <a:off x="9973258" y="6056884"/>
            <a:ext cx="50572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Data Analysis</a:t>
            </a:r>
            <a:endParaRPr lang="en-GH" sz="4000" b="1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369BAC-2BF7-5B46-AD1B-86418BB94233}"/>
              </a:ext>
            </a:extLst>
          </p:cNvPr>
          <p:cNvSpPr txBox="1"/>
          <p:nvPr/>
        </p:nvSpPr>
        <p:spPr>
          <a:xfrm>
            <a:off x="12056335" y="7945000"/>
            <a:ext cx="50572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Uncover Insights</a:t>
            </a:r>
            <a:endParaRPr lang="en-GH" sz="4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66800" y="868778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+mj-lt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42274EB-96AF-840E-97CD-BD0462469567}"/>
              </a:ext>
            </a:extLst>
          </p:cNvPr>
          <p:cNvSpPr txBox="1"/>
          <p:nvPr/>
        </p:nvSpPr>
        <p:spPr>
          <a:xfrm>
            <a:off x="7469845" y="2740023"/>
            <a:ext cx="27825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A100FF"/>
                </a:solidFill>
              </a:rPr>
              <a:t>1897</a:t>
            </a:r>
            <a:endParaRPr lang="en-GH" sz="9600" dirty="0">
              <a:solidFill>
                <a:srgbClr val="A1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56A940-CD02-4C9C-9511-39744C21B4C4}"/>
              </a:ext>
            </a:extLst>
          </p:cNvPr>
          <p:cNvSpPr txBox="1"/>
          <p:nvPr/>
        </p:nvSpPr>
        <p:spPr>
          <a:xfrm>
            <a:off x="13036243" y="2740023"/>
            <a:ext cx="27825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A100FF"/>
                </a:solidFill>
              </a:rPr>
              <a:t>MAY</a:t>
            </a:r>
            <a:endParaRPr lang="en-GH" sz="9600" dirty="0">
              <a:solidFill>
                <a:srgbClr val="A100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9D27B9-BBE5-9A04-E187-B357C1C7F8D1}"/>
              </a:ext>
            </a:extLst>
          </p:cNvPr>
          <p:cNvSpPr txBox="1"/>
          <p:nvPr/>
        </p:nvSpPr>
        <p:spPr>
          <a:xfrm>
            <a:off x="2920763" y="2740023"/>
            <a:ext cx="15190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A100FF"/>
                </a:solidFill>
              </a:rPr>
              <a:t>16</a:t>
            </a:r>
            <a:endParaRPr lang="en-GH" sz="9600" dirty="0">
              <a:solidFill>
                <a:srgbClr val="A100FF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F076F4-B5C6-684C-1972-CECBF3DE3DEB}"/>
              </a:ext>
            </a:extLst>
          </p:cNvPr>
          <p:cNvSpPr txBox="1"/>
          <p:nvPr/>
        </p:nvSpPr>
        <p:spPr>
          <a:xfrm>
            <a:off x="2127159" y="4533899"/>
            <a:ext cx="29722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UNIQUE </a:t>
            </a:r>
          </a:p>
          <a:p>
            <a:pPr algn="ctr"/>
            <a:r>
              <a:rPr lang="en-US" sz="2400" dirty="0"/>
              <a:t>CATEGORIES</a:t>
            </a:r>
            <a:endParaRPr lang="en-GH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79E0E7-B346-D85B-3FB0-FF344EEA1E23}"/>
              </a:ext>
            </a:extLst>
          </p:cNvPr>
          <p:cNvSpPr txBox="1"/>
          <p:nvPr/>
        </p:nvSpPr>
        <p:spPr>
          <a:xfrm>
            <a:off x="7318298" y="4533900"/>
            <a:ext cx="29722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REACTIONS TO “ANIMALS” POST</a:t>
            </a:r>
            <a:endParaRPr lang="en-GH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200AC7-BCD1-FB88-FA11-C2AF2D936779}"/>
              </a:ext>
            </a:extLst>
          </p:cNvPr>
          <p:cNvSpPr txBox="1"/>
          <p:nvPr/>
        </p:nvSpPr>
        <p:spPr>
          <a:xfrm>
            <a:off x="12838579" y="4533900"/>
            <a:ext cx="29722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MONTH WITH </a:t>
            </a:r>
          </a:p>
          <a:p>
            <a:pPr algn="ctr"/>
            <a:r>
              <a:rPr lang="en-US" sz="2400" dirty="0"/>
              <a:t>MOST POSTS</a:t>
            </a:r>
            <a:endParaRPr lang="en-GH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D17FC4A5-11AB-9FF6-67E0-106F8BB848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2339016"/>
              </p:ext>
            </p:extLst>
          </p:nvPr>
        </p:nvGraphicFramePr>
        <p:xfrm>
          <a:off x="2824655" y="2259696"/>
          <a:ext cx="8452946" cy="65772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3699D2C-5EA8-9356-5900-08DEC96F89BF}"/>
              </a:ext>
            </a:extLst>
          </p:cNvPr>
          <p:cNvSpPr txBox="1"/>
          <p:nvPr/>
        </p:nvSpPr>
        <p:spPr>
          <a:xfrm>
            <a:off x="2824654" y="1377169"/>
            <a:ext cx="14840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Top 5 Categories of Content by Aggregate Popularity Score</a:t>
            </a:r>
            <a:endParaRPr lang="en-GH" sz="3600" dirty="0"/>
          </a:p>
        </p:txBody>
      </p: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BBD7CE45-8C4C-E2EC-0531-1C63E83B42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0861785"/>
              </p:ext>
            </p:extLst>
          </p:nvPr>
        </p:nvGraphicFramePr>
        <p:xfrm>
          <a:off x="11810999" y="2259696"/>
          <a:ext cx="5854381" cy="6312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667515FB-7460-4C71-7B39-FCFDBFE7F7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3137872"/>
              </p:ext>
            </p:extLst>
          </p:nvPr>
        </p:nvGraphicFramePr>
        <p:xfrm>
          <a:off x="4038600" y="1833585"/>
          <a:ext cx="12476646" cy="72138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AB42A9F8-DD87-83B3-FCE8-E3DA6D7637F8}"/>
              </a:ext>
            </a:extLst>
          </p:cNvPr>
          <p:cNvSpPr txBox="1"/>
          <p:nvPr/>
        </p:nvSpPr>
        <p:spPr>
          <a:xfrm>
            <a:off x="3957734" y="984475"/>
            <a:ext cx="12557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Number of Posts Per Month</a:t>
            </a:r>
            <a:endParaRPr lang="en-GH" sz="3600" dirty="0"/>
          </a:p>
        </p:txBody>
      </p: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1860</TotalTime>
  <Words>363</Words>
  <Application>Microsoft Office PowerPoint</Application>
  <PresentationFormat>Custom</PresentationFormat>
  <Paragraphs>106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DM Sans</vt:lpstr>
      <vt:lpstr>Calibri</vt:lpstr>
      <vt:lpstr>Clear Sans Regular Bold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Patience Anipa</cp:lastModifiedBy>
  <cp:revision>34</cp:revision>
  <dcterms:created xsi:type="dcterms:W3CDTF">2006-08-16T00:00:00Z</dcterms:created>
  <dcterms:modified xsi:type="dcterms:W3CDTF">2024-02-17T20:18:31Z</dcterms:modified>
  <dc:identifier>DAEhDyfaYKE</dc:identifier>
</cp:coreProperties>
</file>